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356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90" r:id="rId14"/>
    <p:sldId id="391" r:id="rId15"/>
    <p:sldId id="392" r:id="rId16"/>
    <p:sldId id="393" r:id="rId17"/>
    <p:sldId id="394" r:id="rId18"/>
    <p:sldId id="396" r:id="rId19"/>
    <p:sldId id="395" r:id="rId20"/>
    <p:sldId id="397" r:id="rId21"/>
    <p:sldId id="398" r:id="rId22"/>
    <p:sldId id="399" r:id="rId23"/>
    <p:sldId id="400" r:id="rId24"/>
    <p:sldId id="266" r:id="rId25"/>
  </p:sldIdLst>
  <p:sldSz cx="24384000" cy="13716000"/>
  <p:notesSz cx="9928225" cy="6797675"/>
  <p:defaultTextStyle>
    <a:lvl1pPr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825500">
      <a:defRPr sz="32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AA41D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40" autoAdjust="0"/>
  </p:normalViewPr>
  <p:slideViewPr>
    <p:cSldViewPr>
      <p:cViewPr varScale="1">
        <p:scale>
          <a:sx n="31" d="100"/>
          <a:sy n="31" d="100"/>
        </p:scale>
        <p:origin x="832" y="64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2364"/>
    </p:cViewPr>
  </p:sorterViewPr>
  <p:notesViewPr>
    <p:cSldViewPr showGuides="1">
      <p:cViewPr varScale="1">
        <p:scale>
          <a:sx n="83" d="100"/>
          <a:sy n="83" d="100"/>
        </p:scale>
        <p:origin x="-382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185" y="1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7DE96F68-7B58-43FF-B136-80AD8639AC0E}" type="datetime1">
              <a:rPr lang="zh-CN" altLang="en-US" smtClean="0"/>
              <a:t>2021/1/23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054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185" y="6457054"/>
            <a:ext cx="4302823" cy="34062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DFFB3FCB-DADB-4762-9B89-AD7C17810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283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3900" cy="2551112"/>
          </a:xfrm>
          <a:prstGeom prst="rect">
            <a:avLst/>
          </a:prstGeom>
        </p:spPr>
        <p:txBody>
          <a:bodyPr lIns="95570" tIns="47785" rIns="95570" bIns="47785"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1323764" y="3228896"/>
            <a:ext cx="7280699" cy="3058954"/>
          </a:xfrm>
          <a:prstGeom prst="rect">
            <a:avLst/>
          </a:prstGeom>
        </p:spPr>
        <p:txBody>
          <a:bodyPr lIns="95570" tIns="47785" rIns="95570" bIns="47785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25708492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3900" cy="255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5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952500" y="12801600"/>
            <a:ext cx="224989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952500" y="9321800"/>
            <a:ext cx="22500035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800">
                <a:solidFill>
                  <a:srgbClr val="D93E2B"/>
                </a:solidFill>
              </a:rPr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5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_无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1246188" y="2465512"/>
            <a:ext cx="21891625" cy="7993062"/>
          </a:xfrm>
        </p:spPr>
        <p:txBody>
          <a:bodyPr>
            <a:normAutofit/>
          </a:bodyPr>
          <a:lstStyle>
            <a:lvl1pPr marL="6096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2192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4384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0480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1732875" y="12474624"/>
            <a:ext cx="2304255" cy="719682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1/56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6864" y="549275"/>
            <a:ext cx="20450272" cy="908125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1030760" y="549275"/>
            <a:ext cx="798339" cy="79833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alatino"/>
              <a:sym typeface="Palatino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083" y="329180"/>
            <a:ext cx="2439167" cy="1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99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3372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120" y="216024"/>
            <a:ext cx="1958616" cy="1241376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952501" y="1385392"/>
            <a:ext cx="20168491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直接连接符 3"/>
          <p:cNvCxnSpPr/>
          <p:nvPr userDrawn="1"/>
        </p:nvCxnSpPr>
        <p:spPr>
          <a:xfrm>
            <a:off x="952501" y="11610528"/>
            <a:ext cx="583889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1246188" y="2465512"/>
            <a:ext cx="21891625" cy="7993062"/>
          </a:xfrm>
        </p:spPr>
        <p:txBody>
          <a:bodyPr>
            <a:normAutofit/>
          </a:bodyPr>
          <a:lstStyle>
            <a:lvl1pPr marL="6096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2192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-609600" algn="l">
              <a:lnSpc>
                <a:spcPct val="13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4384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048000" indent="-609600" algn="l">
              <a:lnSpc>
                <a:spcPct val="130000"/>
              </a:lnSpc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246187" y="11753577"/>
            <a:ext cx="21891625" cy="1081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HK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1409025" y="12474624"/>
            <a:ext cx="2304255" cy="719682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1/56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6864" y="549275"/>
            <a:ext cx="20450272" cy="908125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1030760" y="549275"/>
            <a:ext cx="798339" cy="79833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2499894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9200" y="12801601"/>
            <a:ext cx="5689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B42E3CD-E474-4DF4-999D-614189342CEC}" type="datetime1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31200" y="12801601"/>
            <a:ext cx="7721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75200" y="12801601"/>
            <a:ext cx="5689600" cy="641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6F20D2-DD0B-4411-9B25-17C517CABE6B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7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占位符 23"/>
          <p:cNvSpPr>
            <a:spLocks noGrp="1"/>
          </p:cNvSpPr>
          <p:nvPr>
            <p:ph type="title"/>
          </p:nvPr>
        </p:nvSpPr>
        <p:spPr>
          <a:xfrm>
            <a:off x="975592" y="377280"/>
            <a:ext cx="21945600" cy="9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HK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HK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9" r:id="rId3"/>
    <p:sldLayoutId id="2147483661" r:id="rId4"/>
    <p:sldLayoutId id="2147483662" r:id="rId5"/>
  </p:sldLayoutIdLst>
  <p:transition>
    <p:fade/>
  </p:transition>
  <p:hf hdr="0" ftr="0"/>
  <p:txStyles>
    <p:titleStyle>
      <a:lvl1pPr algn="l" defTabSz="825500">
        <a:lnSpc>
          <a:spcPct val="90000"/>
        </a:lnSpc>
        <a:spcBef>
          <a:spcPts val="2300"/>
        </a:spcBef>
        <a:defRPr sz="4000">
          <a:solidFill>
            <a:srgbClr val="D93E2B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Bodoni SvtyTwo ITC TT-Book"/>
        </a:defRPr>
      </a:lvl1pPr>
      <a:lvl2pPr indent="2286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825500">
        <a:lnSpc>
          <a:spcPct val="90000"/>
        </a:lnSpc>
        <a:spcBef>
          <a:spcPts val="2300"/>
        </a:spcBef>
        <a:defRPr sz="98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6096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12192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8288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24384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30480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36576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42672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48768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5486400" indent="-609600" defTabSz="825500">
        <a:spcBef>
          <a:spcPts val="3400"/>
        </a:spcBef>
        <a:buClr>
          <a:srgbClr val="929292"/>
        </a:buClr>
        <a:buSzPct val="60000"/>
        <a:buFont typeface="Zapf Dingbats"/>
        <a:buChar char="❖"/>
        <a:defRPr sz="50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mailto:Chen.Yang@my.cityu.edu.hk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753236" y="3905672"/>
            <a:ext cx="22768614" cy="489654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9600" b="1" dirty="0">
                <a:solidFill>
                  <a:schemeClr val="accent6"/>
                </a:solidFill>
                <a:latin typeface="+mj-ea"/>
                <a:cs typeface="Times New Roman" panose="02020603050405020304" pitchFamily="18" charset="0"/>
              </a:rPr>
              <a:t>Intelligent optimization algorithm</a:t>
            </a:r>
            <a:br>
              <a:rPr lang="en-US" altLang="zh-CN" sz="7200" b="1" dirty="0">
                <a:solidFill>
                  <a:schemeClr val="accent6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/>
              </a:rPr>
            </a:br>
            <a:r>
              <a:rPr lang="en-US" altLang="zh-CN" sz="7200" b="1" dirty="0">
                <a:solidFill>
                  <a:schemeClr val="accent6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/>
              </a:rPr>
              <a:t>Week 05_ Introduction02</a:t>
            </a:r>
            <a:endParaRPr sz="7200" b="1" dirty="0">
              <a:solidFill>
                <a:srgbClr val="777777"/>
              </a:solidFill>
              <a:latin typeface="+mj-ea"/>
              <a:ea typeface="+mj-ea"/>
              <a:cs typeface="Times New Roman" panose="02020603050405020304" pitchFamily="18" charset="0"/>
              <a:sym typeface="Microsoft YaHei"/>
            </a:endParaRPr>
          </a:p>
        </p:txBody>
      </p:sp>
      <p:pic>
        <p:nvPicPr>
          <p:cNvPr id="18434" name="Picture 2" descr="City University of Hong Ko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000" y="377280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Variable </a:t>
            </a:r>
            <a:r>
              <a:rPr lang="en-US" altLang="zh-CN" sz="4400" dirty="0" err="1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spaceer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35ADF-E951-437F-AC70-077E8A1C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046" y="2703958"/>
            <a:ext cx="22357241" cy="102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Objective space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866758-373F-4FBC-83BB-86CD46E863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9622" y="1983367"/>
            <a:ext cx="22492584" cy="113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Pareto dominance:</a:t>
            </a:r>
            <a:r>
              <a:rPr lang="zh-HK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帕累托优势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1828B6-C542-49E8-811B-B7CC1F0E2853}"/>
              </a:ext>
            </a:extLst>
          </p:cNvPr>
          <p:cNvSpPr/>
          <p:nvPr/>
        </p:nvSpPr>
        <p:spPr>
          <a:xfrm>
            <a:off x="1678832" y="2861254"/>
            <a:ext cx="11615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Comparing solutions in multi-objective problems</a:t>
            </a:r>
            <a:endParaRPr lang="zh-HK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4253C8-A7E3-4E0E-8EC0-B5A9456A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8832" y="3781117"/>
            <a:ext cx="10448082" cy="8995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465EE2-0E6C-4F4E-99BF-5D7E1CE995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22881" y="4527619"/>
            <a:ext cx="9790399" cy="66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688" y="1138645"/>
            <a:ext cx="11042893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Pareto optimal dominance:</a:t>
            </a:r>
            <a:r>
              <a:rPr lang="zh-HK" altLang="en-US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帕累托优势</a:t>
            </a:r>
            <a:endParaRPr lang="en-US" altLang="zh-CN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5AB9FA-7289-4F82-928E-9B3D7BB85E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965" y="3266920"/>
            <a:ext cx="11922067" cy="676611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57A8511-5D40-4212-B473-574E2994AB32}"/>
              </a:ext>
            </a:extLst>
          </p:cNvPr>
          <p:cNvSpPr txBox="1"/>
          <p:nvPr/>
        </p:nvSpPr>
        <p:spPr>
          <a:xfrm>
            <a:off x="12647217" y="1138645"/>
            <a:ext cx="11042893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Pareto Optimality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EAA0-3594-4554-9A2C-8CB0498744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57864" y="4481736"/>
            <a:ext cx="5621276" cy="64927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6777E-B01C-4857-AF72-075C3E9CEDC8}"/>
              </a:ext>
            </a:extLst>
          </p:cNvPr>
          <p:cNvSpPr/>
          <p:nvPr/>
        </p:nvSpPr>
        <p:spPr>
          <a:xfrm>
            <a:off x="12216650" y="3085416"/>
            <a:ext cx="6503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</a:rPr>
              <a:t>NON-DOMINANT SOLUTIONS</a:t>
            </a:r>
            <a:endParaRPr lang="zh-HK" altLang="en-US" b="1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3FB918-1950-49D1-8855-6967742AF0E1}"/>
              </a:ext>
            </a:extLst>
          </p:cNvPr>
          <p:cNvSpPr/>
          <p:nvPr/>
        </p:nvSpPr>
        <p:spPr>
          <a:xfrm>
            <a:off x="19061310" y="3071693"/>
            <a:ext cx="5343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</a:rPr>
              <a:t>DOMINANT SOLUTIONS</a:t>
            </a:r>
            <a:endParaRPr lang="zh-HK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CE821C-37F8-43F2-BF9B-D7F1E04A4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71476" y="6078452"/>
            <a:ext cx="4922795" cy="45658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981F4C-4A20-47CE-9B41-3A3F0B30B6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9152" y="11877788"/>
            <a:ext cx="6220660" cy="16920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147735-490B-42D4-84C1-0C2E5260E0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90441" y="12072944"/>
            <a:ext cx="7845895" cy="1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Pareto optimal solution set &amp; Pareto optimal front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A062FC-722E-4380-AA98-E67957FBF47A}"/>
              </a:ext>
            </a:extLst>
          </p:cNvPr>
          <p:cNvSpPr/>
          <p:nvPr/>
        </p:nvSpPr>
        <p:spPr>
          <a:xfrm>
            <a:off x="6862656" y="2799699"/>
            <a:ext cx="10658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space and objective space</a:t>
            </a:r>
            <a:endParaRPr lang="zh-HK" altLang="en-US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C5E1EC-BFBB-477F-80F6-D5E00D2E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9107" y="3817391"/>
            <a:ext cx="22043429" cy="86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Different methods for MO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316CE2-8023-4643-B0F7-541650665EA2}"/>
              </a:ext>
            </a:extLst>
          </p:cNvPr>
          <p:cNvSpPr/>
          <p:nvPr/>
        </p:nvSpPr>
        <p:spPr>
          <a:xfrm>
            <a:off x="5495256" y="3184420"/>
            <a:ext cx="11367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Classified based on a Decision Maker (DM):</a:t>
            </a:r>
            <a:endParaRPr lang="zh-HK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4E8681-F703-4459-BEF3-01327AA2A8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9153" y="4769769"/>
            <a:ext cx="13969552" cy="58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preference method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487215-72DE-4A91-8C80-B30A433D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728" y="3075973"/>
            <a:ext cx="10585176" cy="10067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3AEA25-30D3-4FCF-861F-5FEBACEC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3808" y="4769768"/>
            <a:ext cx="12938460" cy="50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Weighted sum method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6CBD15-91E9-485D-B46F-BA719ACE36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54" y="5777880"/>
            <a:ext cx="12279626" cy="4929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8CA10-097B-4CAA-9D25-E00A9B866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9331"/>
          <a:stretch/>
        </p:blipFill>
        <p:spPr>
          <a:xfrm>
            <a:off x="13488144" y="3705550"/>
            <a:ext cx="9937104" cy="8978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88C456-01CB-4B2F-A06A-61617924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4039" y="2476955"/>
            <a:ext cx="7585314" cy="1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Example: Weighted sum method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CA1ACD-08F3-4188-A7A5-A6F21252B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457" y="4193704"/>
            <a:ext cx="8151914" cy="89501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889EBB-5784-45C0-9748-D4EC4B400B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87" y="2991889"/>
            <a:ext cx="5584653" cy="734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8E4933-E3BD-4FAC-9430-5DA42292E3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5536" y="4193704"/>
            <a:ext cx="8004450" cy="8950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9587A8-4096-43A8-9B70-A416FFB0C7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7371" y="3063382"/>
            <a:ext cx="5584653" cy="699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3FE63D-271E-4F21-ACFF-0FCFAE08D6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11838" y="4338118"/>
            <a:ext cx="8065923" cy="9000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E3E71-78FE-4044-BD83-53674AAE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92401" y="3063382"/>
            <a:ext cx="6120680" cy="8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Weighted sum method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6BAA7E-20F8-4CC5-9662-979519D3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2179" y="2897560"/>
            <a:ext cx="12028013" cy="90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2"/>
          <p:cNvSpPr txBox="1">
            <a:spLocks/>
          </p:cNvSpPr>
          <p:nvPr/>
        </p:nvSpPr>
        <p:spPr>
          <a:xfrm>
            <a:off x="1966864" y="549275"/>
            <a:ext cx="20450272" cy="9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25500">
              <a:lnSpc>
                <a:spcPct val="90000"/>
              </a:lnSpc>
              <a:spcBef>
                <a:spcPts val="2300"/>
              </a:spcBef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Bodoni SvtyTwo ITC TT-Book"/>
              </a:defRPr>
            </a:lvl1pPr>
            <a:lvl2pPr indent="2286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2pPr>
            <a:lvl3pPr indent="4572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3pPr>
            <a:lvl4pPr indent="6858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4pPr>
            <a:lvl5pPr indent="9144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5pPr>
            <a:lvl6pPr indent="11430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6pPr>
            <a:lvl7pPr indent="13716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7pPr>
            <a:lvl8pPr indent="16002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8pPr>
            <a:lvl9pPr indent="1828800" algn="ctr" defTabSz="825500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r>
              <a:rPr lang="en-US" altLang="zh-CN" sz="5400" cap="small" dirty="0"/>
              <a:t>Outline (</a:t>
            </a:r>
            <a:r>
              <a:rPr lang="zh-CN" altLang="en-US" sz="5400" cap="small" dirty="0"/>
              <a:t>目录</a:t>
            </a:r>
            <a:r>
              <a:rPr lang="en-US" altLang="zh-CN" sz="5400" cap="small" dirty="0"/>
              <a:t>)</a:t>
            </a:r>
            <a:endParaRPr lang="zh-HK" altLang="en-US" sz="5400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3479032" y="1343670"/>
            <a:ext cx="18650072" cy="1102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6600" dirty="0">
                <a:solidFill>
                  <a:srgbClr val="F79646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Optimization problem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Single objective optimization problem</a:t>
            </a:r>
          </a:p>
          <a:p>
            <a:pPr marL="57150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HK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Stochastic optimization algorithms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Constrained optimization algorithms</a:t>
            </a:r>
          </a:p>
          <a:p>
            <a:pPr marL="571500" lvl="0" indent="-571500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Multi-objective optimization problems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AAAACFB4-843A-4C00-B914-B9CFDBF44C0B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2/16</a:t>
            </a:r>
          </a:p>
        </p:txBody>
      </p:sp>
    </p:spTree>
    <p:extLst>
      <p:ext uri="{BB962C8B-B14F-4D97-AF65-F5344CB8AC3E}">
        <p14:creationId xmlns:p14="http://schemas.microsoft.com/office/powerpoint/2010/main" val="8857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posteriori method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5A3776-D007-4A89-9E64-AB260689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3157308"/>
            <a:ext cx="9145016" cy="10231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83FBF4-1FD5-4594-BCB8-331A8D7E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848" y="2321496"/>
            <a:ext cx="9237093" cy="5400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13E88B-6EBF-4F08-997A-DC85EF89CB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19881" y="8290021"/>
            <a:ext cx="9827363" cy="45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Posteriori methods using evolutionary algorithms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D8B948-E5D6-46AF-B4CC-2DBFF6CF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704" y="3689648"/>
            <a:ext cx="15806201" cy="80648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B3B816-1082-46BC-9598-5E9792558DEB}"/>
              </a:ext>
            </a:extLst>
          </p:cNvPr>
          <p:cNvSpPr/>
          <p:nvPr/>
        </p:nvSpPr>
        <p:spPr>
          <a:xfrm>
            <a:off x="16728504" y="2628474"/>
            <a:ext cx="7116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CONVERGENCE AND COVERAGE</a:t>
            </a:r>
            <a:endParaRPr lang="zh-HK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8EDAE-C20B-4EB8-BCDA-936381A8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7202" y="4384323"/>
            <a:ext cx="7714276" cy="72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6074341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Posteriori methods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224D2E-33E2-4350-9640-55A62747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4816" y="3689648"/>
            <a:ext cx="8025836" cy="66980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3D1A0E-4BB1-4249-9F8F-F9FC4F5E10AD}"/>
              </a:ext>
            </a:extLst>
          </p:cNvPr>
          <p:cNvSpPr/>
          <p:nvPr/>
        </p:nvSpPr>
        <p:spPr>
          <a:xfrm>
            <a:off x="12624048" y="1751702"/>
            <a:ext cx="85442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</a:rPr>
              <a:t>SIMPLE MULTI-OBJECTIVE EVOLUTIONARY ALGORITHM: SMOEA</a:t>
            </a:r>
            <a:endParaRPr lang="zh-HK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35811-91AC-456D-A8C2-5CDE1066F9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2120" y="3401616"/>
            <a:ext cx="9771775" cy="76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Progressive (interactive) methods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987B3F-3313-4CC7-8E90-9B583E4D68E0}"/>
              </a:ext>
            </a:extLst>
          </p:cNvPr>
          <p:cNvSpPr/>
          <p:nvPr/>
        </p:nvSpPr>
        <p:spPr>
          <a:xfrm>
            <a:off x="8663608" y="2587722"/>
            <a:ext cx="50706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Progressive methods</a:t>
            </a:r>
            <a:endParaRPr lang="zh-HK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59FE59-E517-468C-A5A2-01F524F7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6" y="3999737"/>
            <a:ext cx="8357070" cy="9046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E286C4-2E2C-4CBC-9B28-2B994D729A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9512" y="3803585"/>
            <a:ext cx="8357070" cy="924258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F95E778-9A35-4648-BE0E-6AA92BF66774}"/>
              </a:ext>
            </a:extLst>
          </p:cNvPr>
          <p:cNvGrpSpPr/>
          <p:nvPr/>
        </p:nvGrpSpPr>
        <p:grpSpPr>
          <a:xfrm>
            <a:off x="15202063" y="3473625"/>
            <a:ext cx="9181115" cy="9393980"/>
            <a:chOff x="15202063" y="3473625"/>
            <a:chExt cx="9181115" cy="93939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A1BE985-31ED-48BE-8E55-F741818D2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202063" y="3473625"/>
              <a:ext cx="8244815" cy="939398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326167D-ED05-40B8-9D34-68165563559D}"/>
                </a:ext>
              </a:extLst>
            </p:cNvPr>
            <p:cNvSpPr/>
            <p:nvPr/>
          </p:nvSpPr>
          <p:spPr>
            <a:xfrm>
              <a:off x="22366954" y="9522296"/>
              <a:ext cx="2016224" cy="151216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HK" altLang="en-US" sz="4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F1F33ACD-2320-48E7-96D5-B49BEC3D876C}"/>
              </a:ext>
            </a:extLst>
          </p:cNvPr>
          <p:cNvSpPr/>
          <p:nvPr/>
        </p:nvSpPr>
        <p:spPr>
          <a:xfrm>
            <a:off x="18672720" y="5993904"/>
            <a:ext cx="56348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am interested in this area, </a:t>
            </a:r>
          </a:p>
          <a:p>
            <a:r>
              <a:rPr lang="en-US" altLang="zh-HK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more here</a:t>
            </a:r>
            <a:endParaRPr lang="zh-HK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50BFF2-7AE6-4C29-91A0-834EE3F9084C}"/>
              </a:ext>
            </a:extLst>
          </p:cNvPr>
          <p:cNvSpPr/>
          <p:nvPr/>
        </p:nvSpPr>
        <p:spPr>
          <a:xfrm>
            <a:off x="1318792" y="3761656"/>
            <a:ext cx="21746416" cy="938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writing for Ansys HFSS software. It possesses three parts including the basic software operations,  advanced data post-process, and optimization algorithms. Maybe it will also have some GUI design and others.</a:t>
            </a: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third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--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algorithms, which mainly includes the basic data input and output </a:t>
            </a:r>
            <a:r>
              <a:rPr lang="en-US" altLang="zh-H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funcitions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normal optimization algorithms (PSO, GA, GWO and others)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To make it easier to use these algorithms, there are examples for optimization.</a:t>
            </a:r>
          </a:p>
          <a:p>
            <a:pPr algn="l"/>
            <a:r>
              <a:rPr lang="en-US" altLang="zh-HK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 you will have a pleasant experience!</a:t>
            </a: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starts from 18th NOV. 2020 at City University of HK. Here we have a group of partners (Chen Yang, Ting Li, Zhiyi Zhang, and Zhili </a:t>
            </a:r>
            <a:r>
              <a:rPr lang="en-US" altLang="zh-H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guidance of Dr. Lu Kai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Hope we can complete  this huge project. Best regards to us. If you have any questions, please email to </a:t>
            </a: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Chen.Yang@my.cityu.edu.hk</a:t>
            </a: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Created on Wed Jan 20 01:30:11 2021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0C7E86-262E-4F72-A33F-1899972A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60" y="737320"/>
            <a:ext cx="2071104" cy="2544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5491C2-E341-4619-8853-23A0C1F6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375" y="737320"/>
            <a:ext cx="2968583" cy="254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84C51C-2619-42A7-BC2F-B8A70C89F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36" y="737320"/>
            <a:ext cx="2522965" cy="27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Multi-objective optimization problems</a:t>
            </a:r>
            <a:endParaRPr lang="en-US" altLang="zh-HK" sz="4400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E15D20-C4BE-444F-8139-D07EEFC56253}"/>
              </a:ext>
            </a:extLst>
          </p:cNvPr>
          <p:cNvSpPr/>
          <p:nvPr/>
        </p:nvSpPr>
        <p:spPr>
          <a:xfrm>
            <a:off x="3695056" y="3181507"/>
            <a:ext cx="4116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/>
              <a:t>SINGLE-OBJECTIVE </a:t>
            </a:r>
            <a:endParaRPr lang="zh-HK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EC571A-FF16-42FB-8E46-332DB0B05461}"/>
              </a:ext>
            </a:extLst>
          </p:cNvPr>
          <p:cNvSpPr/>
          <p:nvPr/>
        </p:nvSpPr>
        <p:spPr>
          <a:xfrm>
            <a:off x="14424248" y="3181506"/>
            <a:ext cx="3853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/>
              <a:t>MULTI-OBJECTIVE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A1303-F99F-42BE-91CE-FF07D425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7024" y="5201816"/>
            <a:ext cx="4752528" cy="5707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F1C6C4-70C5-46CE-A124-2E3F7639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76176" y="5036565"/>
            <a:ext cx="6807946" cy="58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Analogy:      Hot summer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AB440-6A70-45A6-A4A1-E10F50C5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6864" y="4697760"/>
            <a:ext cx="6605648" cy="5832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11F968-800A-4361-8F10-08084BC2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5896" y="2657764"/>
            <a:ext cx="10331173" cy="99126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4F32D7-32E5-4F48-969C-A3063FC62276}"/>
              </a:ext>
            </a:extLst>
          </p:cNvPr>
          <p:cNvSpPr/>
          <p:nvPr/>
        </p:nvSpPr>
        <p:spPr>
          <a:xfrm>
            <a:off x="12920615" y="1878297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3600" b="1" dirty="0">
                <a:solidFill>
                  <a:srgbClr val="0070C0"/>
                </a:solidFill>
              </a:rPr>
              <a:t>Fans</a:t>
            </a:r>
            <a:endParaRPr lang="zh-HK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7819" y="1334694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Analogy:      Hot summer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B770D-E960-451E-A03B-9169AC4626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4049688"/>
            <a:ext cx="5400600" cy="7372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7E613A-4089-446A-85BB-27516055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43378" y="3972041"/>
            <a:ext cx="5332058" cy="73720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00BF170-A9D9-425A-8DB0-84E6B67A6E3D}"/>
              </a:ext>
            </a:extLst>
          </p:cNvPr>
          <p:cNvSpPr/>
          <p:nvPr/>
        </p:nvSpPr>
        <p:spPr>
          <a:xfrm>
            <a:off x="2398912" y="2873587"/>
            <a:ext cx="5229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3600" b="1" dirty="0">
                <a:solidFill>
                  <a:srgbClr val="0070C0"/>
                </a:solidFill>
              </a:rPr>
              <a:t>MINIMIZE THE PRICE</a:t>
            </a:r>
            <a:endParaRPr lang="zh-HK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CC77169-716A-4ECB-AEA3-7AAAF7E0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90" y="2640062"/>
            <a:ext cx="1175275" cy="13319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32148E-8599-478F-B58E-9D39F70EC7F3}"/>
              </a:ext>
            </a:extLst>
          </p:cNvPr>
          <p:cNvSpPr/>
          <p:nvPr/>
        </p:nvSpPr>
        <p:spPr>
          <a:xfrm>
            <a:off x="10141056" y="2841719"/>
            <a:ext cx="529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3600" b="1" dirty="0">
                <a:solidFill>
                  <a:srgbClr val="0070C0"/>
                </a:solidFill>
              </a:rPr>
              <a:t>MAXIMIZE COMFORT</a:t>
            </a:r>
            <a:endParaRPr lang="zh-HK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4DC3D-9CE1-4C6F-A6BF-A0CF183E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205" y="2518392"/>
            <a:ext cx="1114934" cy="1453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B32334-1BB6-4F14-BD6E-4330D74D36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9400" y="5993904"/>
            <a:ext cx="3413978" cy="34139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FA3023-510B-4BA5-936A-68116A1A276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84139" y="3832171"/>
            <a:ext cx="7223945" cy="76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 Example of a real-world problem with multiple objectives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749F1-0593-4BC6-8129-AC5465C3BE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73624"/>
            <a:ext cx="7263692" cy="561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14EB9-0744-47E2-9F5F-7FB2E96A20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3408" y="2587722"/>
            <a:ext cx="13744168" cy="92894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3C1009-39FD-4947-9592-518611DA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380" t="13352"/>
          <a:stretch/>
        </p:blipFill>
        <p:spPr>
          <a:xfrm>
            <a:off x="15216336" y="6672336"/>
            <a:ext cx="7308677" cy="70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Cantilever beam design problem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3C20BF-5B4D-4D7A-BD38-E96805E5A626}"/>
              </a:ext>
            </a:extLst>
          </p:cNvPr>
          <p:cNvSpPr/>
          <p:nvPr/>
        </p:nvSpPr>
        <p:spPr>
          <a:xfrm>
            <a:off x="2398912" y="2040710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𝑀𝑖𝑛𝑖𝑚𝑖𝑧𝑒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402F5C-67C0-4D5D-A110-9146F097DA42}"/>
              </a:ext>
            </a:extLst>
          </p:cNvPr>
          <p:cNvSpPr/>
          <p:nvPr/>
        </p:nvSpPr>
        <p:spPr>
          <a:xfrm>
            <a:off x="2398912" y="6641976"/>
            <a:ext cx="3267241" cy="1498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</a:pPr>
            <a:r>
              <a:rPr lang="zh-HK" altLang="en-US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𝑆𝑢𝑏𝑗𝑒𝑐𝑡 𝑡𝑜</a:t>
            </a:r>
            <a:r>
              <a:rPr lang="en-US" altLang="zh-HK" sz="48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D44FCF-AE8B-4409-B4A1-B987E075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3328" y="3410290"/>
            <a:ext cx="4032928" cy="3393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1C0E8F-5F4C-4122-94F6-09612EA287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8492" y="8679010"/>
            <a:ext cx="8066519" cy="1619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C33E98-78A2-4282-AAF9-DCCCC98A07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8911" y="10805610"/>
            <a:ext cx="7900763" cy="26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Decision variable space and objective space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8F269B-193B-494A-A6B9-3D9541292F7C}"/>
              </a:ext>
            </a:extLst>
          </p:cNvPr>
          <p:cNvSpPr/>
          <p:nvPr/>
        </p:nvSpPr>
        <p:spPr>
          <a:xfrm>
            <a:off x="1029797" y="3082628"/>
            <a:ext cx="1473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b="1" dirty="0">
                <a:solidFill>
                  <a:srgbClr val="0070C0"/>
                </a:solidFill>
              </a:rPr>
              <a:t>ANALOGY: FINDING A FAN WITH MIN PRICE AND MAX COMFORT</a:t>
            </a:r>
            <a:endParaRPr lang="zh-HK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3D78BB-816C-4CED-8C12-194227F8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871" y="5285059"/>
            <a:ext cx="8263930" cy="5826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B9003A-3F10-4F2C-902D-F301454695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9632" y="4316734"/>
            <a:ext cx="15411296" cy="80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small" dirty="0"/>
              <a:t>Multi-objective Optimization Problems</a:t>
            </a:r>
            <a:endParaRPr lang="zh-HK" altLang="en-US" sz="4800" cap="small" dirty="0"/>
          </a:p>
        </p:txBody>
      </p:sp>
      <p:sp>
        <p:nvSpPr>
          <p:cNvPr id="9" name="TextBox 8"/>
          <p:cNvSpPr txBox="1"/>
          <p:nvPr/>
        </p:nvSpPr>
        <p:spPr>
          <a:xfrm>
            <a:off x="1047750" y="572174"/>
            <a:ext cx="78105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05</a:t>
            </a:r>
            <a:endParaRPr kumimoji="0" lang="zh-HK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107" y="1168872"/>
            <a:ext cx="18650072" cy="1418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lvl="0" indent="-571500" algn="l">
              <a:lnSpc>
                <a:spcPct val="130000"/>
              </a:lnSpc>
              <a:spcBef>
                <a:spcPts val="3400"/>
              </a:spcBef>
              <a:buClr>
                <a:srgbClr val="F7964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More accurate example: designing a fan instead of buying</a:t>
            </a:r>
          </a:p>
        </p:txBody>
      </p:sp>
      <p:sp>
        <p:nvSpPr>
          <p:cNvPr id="64" name="文本占位符 1">
            <a:extLst>
              <a:ext uri="{FF2B5EF4-FFF2-40B4-BE49-F238E27FC236}">
                <a16:creationId xmlns:a16="http://schemas.microsoft.com/office/drawing/2014/main" id="{BEA3A8FD-DA8A-4EDD-84D3-C94535283B22}"/>
              </a:ext>
            </a:extLst>
          </p:cNvPr>
          <p:cNvSpPr txBox="1">
            <a:spLocks/>
          </p:cNvSpPr>
          <p:nvPr/>
        </p:nvSpPr>
        <p:spPr>
          <a:xfrm>
            <a:off x="21732875" y="12474624"/>
            <a:ext cx="2304255" cy="719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825500">
              <a:spcBef>
                <a:spcPts val="3400"/>
              </a:spcBef>
              <a:buClr>
                <a:srgbClr val="929292"/>
              </a:buClr>
              <a:buSzPct val="60000"/>
              <a:buFontTx/>
              <a:buNone/>
              <a:defRPr sz="280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"/>
                <a:sym typeface="Palatino"/>
              </a:defRPr>
            </a:lvl1pPr>
            <a:lvl2pPr marL="1219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28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438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0480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6576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2672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48768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486400" indent="-609600" defTabSz="825500">
              <a:spcBef>
                <a:spcPts val="3400"/>
              </a:spcBef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dirty="0"/>
              <a:t>4/16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D53199-3D75-4201-84D8-BA549553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9386" y="2567181"/>
            <a:ext cx="17285892" cy="108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bg1">
              <a:lumMod val="50000"/>
            </a:schemeClr>
          </a:solidFill>
          <a:prstDash val="solid"/>
          <a:miter lim="400000"/>
          <a:tailEnd type="none" w="med" len="lg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30125</TotalTime>
  <Words>487</Words>
  <Application>Microsoft Office PowerPoint</Application>
  <PresentationFormat>自定义</PresentationFormat>
  <Paragraphs>119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Helvetica Neue</vt:lpstr>
      <vt:lpstr>Microsoft YaHei Light</vt:lpstr>
      <vt:lpstr>Palatino</vt:lpstr>
      <vt:lpstr>Zapf Dingbats</vt:lpstr>
      <vt:lpstr>微软雅黑</vt:lpstr>
      <vt:lpstr>Helvetica</vt:lpstr>
      <vt:lpstr>Times New Roman</vt:lpstr>
      <vt:lpstr>Wingdings</vt:lpstr>
      <vt:lpstr>New_Template4</vt:lpstr>
      <vt:lpstr>Intelligent optimization algorithm Week 05_ Introduction02</vt:lpstr>
      <vt:lpstr>PowerPoint 演示文稿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Multi-objective Optimization Problems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APCAP2018</dc:title>
  <dc:creator>XIA</dc:creator>
  <cp:lastModifiedBy>YANG chen</cp:lastModifiedBy>
  <cp:revision>471</cp:revision>
  <cp:lastPrinted>2018-07-26T12:43:43Z</cp:lastPrinted>
  <dcterms:modified xsi:type="dcterms:W3CDTF">2021-01-23T08:06:29Z</dcterms:modified>
</cp:coreProperties>
</file>